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9144000"/>
  <p:notesSz cx="6858000" cy="246697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jpg>
</file>

<file path=ppt/media/image11.png>
</file>

<file path=ppt/media/image2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70939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414463" y="1162050"/>
            <a:ext cx="4181475" cy="3136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1041" y="4473893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70939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/>
          <p:nvPr>
            <p:ph idx="2" type="sldImg"/>
          </p:nvPr>
        </p:nvSpPr>
        <p:spPr>
          <a:xfrm>
            <a:off x="1414463" y="1162050"/>
            <a:ext cx="4181475" cy="3136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1:notes"/>
          <p:cNvSpPr txBox="1"/>
          <p:nvPr>
            <p:ph idx="1" type="body"/>
          </p:nvPr>
        </p:nvSpPr>
        <p:spPr>
          <a:xfrm>
            <a:off x="701041" y="4473893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Jocelyn</a:t>
            </a:r>
            <a:endParaRPr/>
          </a:p>
        </p:txBody>
      </p:sp>
      <p:sp>
        <p:nvSpPr>
          <p:cNvPr id="67" name="Google Shape;67;p1:notes"/>
          <p:cNvSpPr txBox="1"/>
          <p:nvPr>
            <p:ph idx="12" type="sldNum"/>
          </p:nvPr>
        </p:nvSpPr>
        <p:spPr>
          <a:xfrm>
            <a:off x="3970939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/>
          <p:nvPr>
            <p:ph idx="2" type="sldImg"/>
          </p:nvPr>
        </p:nvSpPr>
        <p:spPr>
          <a:xfrm>
            <a:off x="1414463" y="1162050"/>
            <a:ext cx="4181475" cy="3136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701041" y="4473893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All of us introduce ourselves</a:t>
            </a:r>
            <a:endParaRPr/>
          </a:p>
        </p:txBody>
      </p:sp>
      <p:sp>
        <p:nvSpPr>
          <p:cNvPr id="76" name="Google Shape;76;p3:notes"/>
          <p:cNvSpPr txBox="1"/>
          <p:nvPr>
            <p:ph idx="12" type="sldNum"/>
          </p:nvPr>
        </p:nvSpPr>
        <p:spPr>
          <a:xfrm>
            <a:off x="3970939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1414463" y="1162050"/>
            <a:ext cx="4181475" cy="3136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701041" y="4473893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Jocelyn	</a:t>
            </a:r>
            <a:endParaRPr/>
          </a:p>
        </p:txBody>
      </p:sp>
      <p:sp>
        <p:nvSpPr>
          <p:cNvPr id="93" name="Google Shape;93;p4:notes"/>
          <p:cNvSpPr txBox="1"/>
          <p:nvPr>
            <p:ph idx="12" type="sldNum"/>
          </p:nvPr>
        </p:nvSpPr>
        <p:spPr>
          <a:xfrm>
            <a:off x="3970939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441478d1d1_9_2:notes"/>
          <p:cNvSpPr/>
          <p:nvPr>
            <p:ph idx="2" type="sldImg"/>
          </p:nvPr>
        </p:nvSpPr>
        <p:spPr>
          <a:xfrm>
            <a:off x="1414463" y="1162050"/>
            <a:ext cx="4181400" cy="3136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2441478d1d1_9_2:notes"/>
          <p:cNvSpPr txBox="1"/>
          <p:nvPr>
            <p:ph idx="1" type="body"/>
          </p:nvPr>
        </p:nvSpPr>
        <p:spPr>
          <a:xfrm>
            <a:off x="701041" y="4473893"/>
            <a:ext cx="5608200" cy="36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2441478d1d1_9_2:notes"/>
          <p:cNvSpPr txBox="1"/>
          <p:nvPr>
            <p:ph idx="12" type="sldNum"/>
          </p:nvPr>
        </p:nvSpPr>
        <p:spPr>
          <a:xfrm>
            <a:off x="3970939" y="8829967"/>
            <a:ext cx="30378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/>
          <p:nvPr>
            <p:ph idx="2" type="sldImg"/>
          </p:nvPr>
        </p:nvSpPr>
        <p:spPr>
          <a:xfrm>
            <a:off x="1414463" y="1162050"/>
            <a:ext cx="4181475" cy="3136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701041" y="4473893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 txBox="1"/>
          <p:nvPr>
            <p:ph idx="12" type="sldNum"/>
          </p:nvPr>
        </p:nvSpPr>
        <p:spPr>
          <a:xfrm>
            <a:off x="3970939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414463" y="1162050"/>
            <a:ext cx="4181475" cy="3136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701041" y="4473893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Erick</a:t>
            </a:r>
            <a:endParaRPr/>
          </a:p>
        </p:txBody>
      </p:sp>
      <p:sp>
        <p:nvSpPr>
          <p:cNvPr id="117" name="Google Shape;117;p6:notes"/>
          <p:cNvSpPr txBox="1"/>
          <p:nvPr>
            <p:ph idx="12" type="sldNum"/>
          </p:nvPr>
        </p:nvSpPr>
        <p:spPr>
          <a:xfrm>
            <a:off x="3970939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:notes"/>
          <p:cNvSpPr/>
          <p:nvPr>
            <p:ph idx="2" type="sldImg"/>
          </p:nvPr>
        </p:nvSpPr>
        <p:spPr>
          <a:xfrm>
            <a:off x="1414463" y="1162050"/>
            <a:ext cx="4181475" cy="3136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701041" y="4473893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Emiliano</a:t>
            </a:r>
            <a:endParaRPr/>
          </a:p>
        </p:txBody>
      </p:sp>
      <p:sp>
        <p:nvSpPr>
          <p:cNvPr id="125" name="Google Shape;125;p7:notes"/>
          <p:cNvSpPr txBox="1"/>
          <p:nvPr>
            <p:ph idx="12" type="sldNum"/>
          </p:nvPr>
        </p:nvSpPr>
        <p:spPr>
          <a:xfrm>
            <a:off x="3970939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/>
          <p:nvPr>
            <p:ph idx="2" type="sldImg"/>
          </p:nvPr>
        </p:nvSpPr>
        <p:spPr>
          <a:xfrm>
            <a:off x="1414463" y="1162050"/>
            <a:ext cx="4181475" cy="3136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701041" y="4473893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Jocelyn</a:t>
            </a:r>
            <a:endParaRPr/>
          </a:p>
        </p:txBody>
      </p:sp>
      <p:sp>
        <p:nvSpPr>
          <p:cNvPr id="133" name="Google Shape;133;p8:notes"/>
          <p:cNvSpPr txBox="1"/>
          <p:nvPr>
            <p:ph idx="12" type="sldNum"/>
          </p:nvPr>
        </p:nvSpPr>
        <p:spPr>
          <a:xfrm>
            <a:off x="3970939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/>
          <p:nvPr>
            <p:ph idx="2" type="sldImg"/>
          </p:nvPr>
        </p:nvSpPr>
        <p:spPr>
          <a:xfrm>
            <a:off x="1414463" y="1162050"/>
            <a:ext cx="4181475" cy="3136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701041" y="4473893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 txBox="1"/>
          <p:nvPr>
            <p:ph idx="12" type="sldNum"/>
          </p:nvPr>
        </p:nvSpPr>
        <p:spPr>
          <a:xfrm>
            <a:off x="3970939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-Red.jpg"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type="ctrTitle"/>
          </p:nvPr>
        </p:nvSpPr>
        <p:spPr>
          <a:xfrm>
            <a:off x="685800" y="615622"/>
            <a:ext cx="7772400" cy="11139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371600" y="1589375"/>
            <a:ext cx="6400800" cy="5150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i="0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" name="Google Shape;19;p2"/>
          <p:cNvSpPr txBox="1"/>
          <p:nvPr/>
        </p:nvSpPr>
        <p:spPr>
          <a:xfrm>
            <a:off x="457200" y="6070600"/>
            <a:ext cx="11557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/>
          <p:nvPr>
            <p:ph idx="2" type="pic"/>
          </p:nvPr>
        </p:nvSpPr>
        <p:spPr>
          <a:xfrm>
            <a:off x="-35990" y="2238330"/>
            <a:ext cx="9195479" cy="4645071"/>
          </a:xfrm>
          <a:prstGeom prst="rect">
            <a:avLst/>
          </a:prstGeom>
          <a:noFill/>
          <a:ln>
            <a:noFill/>
          </a:ln>
        </p:spPr>
      </p:sp>
      <p:sp>
        <p:nvSpPr>
          <p:cNvPr id="21" name="Google Shape;21;p2"/>
          <p:cNvSpPr txBox="1"/>
          <p:nvPr/>
        </p:nvSpPr>
        <p:spPr>
          <a:xfrm>
            <a:off x="9899650" y="5113867"/>
            <a:ext cx="9144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Layout 03">
  <p:cSld name="Slide Layout 03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-White.jpg" id="23" name="Google Shape;23;p3"/>
          <p:cNvPicPr preferRelativeResize="0"/>
          <p:nvPr/>
        </p:nvPicPr>
        <p:blipFill rotWithShape="1">
          <a:blip r:embed="rId2">
            <a:alphaModFix/>
          </a:blip>
          <a:srcRect b="0" l="0" r="39999" t="0"/>
          <a:stretch/>
        </p:blipFill>
        <p:spPr>
          <a:xfrm>
            <a:off x="-6350" y="16933"/>
            <a:ext cx="5486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/>
          <p:nvPr/>
        </p:nvSpPr>
        <p:spPr>
          <a:xfrm>
            <a:off x="3790950" y="5139267"/>
            <a:ext cx="5372100" cy="1752600"/>
          </a:xfrm>
          <a:custGeom>
            <a:rect b="b" l="l" r="r" t="t"/>
            <a:pathLst>
              <a:path extrusionOk="0" h="1314450" w="5372100">
                <a:moveTo>
                  <a:pt x="0" y="774700"/>
                </a:moveTo>
                <a:cubicBezTo>
                  <a:pt x="6350" y="770467"/>
                  <a:pt x="1841500" y="956733"/>
                  <a:pt x="1847850" y="952500"/>
                </a:cubicBezTo>
                <a:lnTo>
                  <a:pt x="5353050" y="0"/>
                </a:lnTo>
                <a:lnTo>
                  <a:pt x="5372100" y="1314450"/>
                </a:lnTo>
                <a:lnTo>
                  <a:pt x="0" y="774700"/>
                </a:lnTo>
                <a:close/>
              </a:path>
            </a:pathLst>
          </a:custGeom>
          <a:solidFill>
            <a:srgbClr val="E8020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"/>
          <p:cNvSpPr/>
          <p:nvPr/>
        </p:nvSpPr>
        <p:spPr>
          <a:xfrm flipH="1">
            <a:off x="-19050" y="5664200"/>
            <a:ext cx="9156700" cy="1219200"/>
          </a:xfrm>
          <a:custGeom>
            <a:rect b="b" l="l" r="r" t="t"/>
            <a:pathLst>
              <a:path extrusionOk="0" h="914400" w="9156700">
                <a:moveTo>
                  <a:pt x="0" y="914400"/>
                </a:moveTo>
                <a:lnTo>
                  <a:pt x="9156700" y="0"/>
                </a:lnTo>
                <a:lnTo>
                  <a:pt x="9144000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E8020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"/>
          <p:cNvSpPr/>
          <p:nvPr>
            <p:ph idx="2" type="pic"/>
          </p:nvPr>
        </p:nvSpPr>
        <p:spPr>
          <a:xfrm>
            <a:off x="429074" y="824065"/>
            <a:ext cx="3434018" cy="4524620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4840287" y="1834634"/>
            <a:ext cx="3586163" cy="711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3" type="body"/>
          </p:nvPr>
        </p:nvSpPr>
        <p:spPr>
          <a:xfrm>
            <a:off x="4840287" y="2480892"/>
            <a:ext cx="3586163" cy="53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4" type="body"/>
          </p:nvPr>
        </p:nvSpPr>
        <p:spPr>
          <a:xfrm>
            <a:off x="4840287" y="3011716"/>
            <a:ext cx="3586163" cy="21844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Layout 01">
  <p:cSld name="Slide Layout 0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-White.jpg" id="31" name="Google Shape;31;p4"/>
          <p:cNvPicPr preferRelativeResize="0"/>
          <p:nvPr/>
        </p:nvPicPr>
        <p:blipFill rotWithShape="1">
          <a:blip r:embed="rId2">
            <a:alphaModFix/>
          </a:blip>
          <a:srcRect b="0" l="0" r="39999" t="0"/>
          <a:stretch/>
        </p:blipFill>
        <p:spPr>
          <a:xfrm>
            <a:off x="2781300" y="0"/>
            <a:ext cx="5486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/>
          <p:nvPr>
            <p:ph idx="2" type="pic"/>
          </p:nvPr>
        </p:nvSpPr>
        <p:spPr>
          <a:xfrm>
            <a:off x="-25400" y="-36629"/>
            <a:ext cx="3954964" cy="6962363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4840287" y="2480892"/>
            <a:ext cx="3586163" cy="53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3" type="body"/>
          </p:nvPr>
        </p:nvSpPr>
        <p:spPr>
          <a:xfrm>
            <a:off x="4840287" y="3011716"/>
            <a:ext cx="3586163" cy="21844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4840287" y="1758435"/>
            <a:ext cx="3586163" cy="6462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E80202"/>
              </a:buClr>
              <a:buSzPts val="2800"/>
              <a:buFont typeface="Arial"/>
              <a:buNone/>
              <a:defRPr>
                <a:solidFill>
                  <a:srgbClr val="E8020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Layout 01b">
  <p:cSld name="Slide Layout 01b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-White.jpg" id="37" name="Google Shape;37;p5"/>
          <p:cNvPicPr preferRelativeResize="0"/>
          <p:nvPr/>
        </p:nvPicPr>
        <p:blipFill rotWithShape="1">
          <a:blip r:embed="rId2">
            <a:alphaModFix/>
          </a:blip>
          <a:srcRect b="0" l="0" r="39999" t="0"/>
          <a:stretch/>
        </p:blipFill>
        <p:spPr>
          <a:xfrm flipH="1">
            <a:off x="482600" y="0"/>
            <a:ext cx="5486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5"/>
          <p:cNvSpPr/>
          <p:nvPr>
            <p:ph idx="2" type="pic"/>
          </p:nvPr>
        </p:nvSpPr>
        <p:spPr>
          <a:xfrm>
            <a:off x="5227137" y="1"/>
            <a:ext cx="3942101" cy="6861367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1169987" y="1834634"/>
            <a:ext cx="3586163" cy="711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3" type="body"/>
          </p:nvPr>
        </p:nvSpPr>
        <p:spPr>
          <a:xfrm>
            <a:off x="1169987" y="2480892"/>
            <a:ext cx="3586163" cy="53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4" type="body"/>
          </p:nvPr>
        </p:nvSpPr>
        <p:spPr>
          <a:xfrm>
            <a:off x="1169987" y="3011716"/>
            <a:ext cx="3586163" cy="21844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Layout 02">
  <p:cSld name="Slide Layout 02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-White.jpg" id="43" name="Google Shape;43;p6"/>
          <p:cNvPicPr preferRelativeResize="0"/>
          <p:nvPr/>
        </p:nvPicPr>
        <p:blipFill rotWithShape="1">
          <a:blip r:embed="rId2">
            <a:alphaModFix/>
          </a:blip>
          <a:srcRect b="0" l="0" r="39999" t="0"/>
          <a:stretch/>
        </p:blipFill>
        <p:spPr>
          <a:xfrm>
            <a:off x="2781300" y="0"/>
            <a:ext cx="5486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/>
          <p:nvPr>
            <p:ph idx="2" type="pic"/>
          </p:nvPr>
        </p:nvSpPr>
        <p:spPr>
          <a:xfrm>
            <a:off x="0" y="0"/>
            <a:ext cx="3935464" cy="3431275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6"/>
          <p:cNvSpPr/>
          <p:nvPr>
            <p:ph idx="3" type="pic"/>
          </p:nvPr>
        </p:nvSpPr>
        <p:spPr>
          <a:xfrm>
            <a:off x="-14637" y="3423706"/>
            <a:ext cx="3942088" cy="3479119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4840287" y="1834634"/>
            <a:ext cx="3586163" cy="711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4" type="body"/>
          </p:nvPr>
        </p:nvSpPr>
        <p:spPr>
          <a:xfrm>
            <a:off x="4840287" y="2480892"/>
            <a:ext cx="3586163" cy="53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5" type="body"/>
          </p:nvPr>
        </p:nvSpPr>
        <p:spPr>
          <a:xfrm>
            <a:off x="4840287" y="3011716"/>
            <a:ext cx="3586163" cy="21844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Layout 02b">
  <p:cSld name="Slide Layout 02b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-White.jpg" id="50" name="Google Shape;50;p7"/>
          <p:cNvPicPr preferRelativeResize="0"/>
          <p:nvPr/>
        </p:nvPicPr>
        <p:blipFill rotWithShape="1">
          <a:blip r:embed="rId2">
            <a:alphaModFix/>
          </a:blip>
          <a:srcRect b="0" l="0" r="39999" t="0"/>
          <a:stretch/>
        </p:blipFill>
        <p:spPr>
          <a:xfrm flipH="1">
            <a:off x="501650" y="0"/>
            <a:ext cx="5486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/>
          <p:nvPr>
            <p:ph idx="2" type="pic"/>
          </p:nvPr>
        </p:nvSpPr>
        <p:spPr>
          <a:xfrm>
            <a:off x="5214437" y="2"/>
            <a:ext cx="3949660" cy="3439741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7"/>
          <p:cNvSpPr/>
          <p:nvPr>
            <p:ph idx="3" type="pic"/>
          </p:nvPr>
        </p:nvSpPr>
        <p:spPr>
          <a:xfrm>
            <a:off x="5220361" y="3440641"/>
            <a:ext cx="3919411" cy="3462185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958850" y="1834634"/>
            <a:ext cx="3586163" cy="711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4" type="body"/>
          </p:nvPr>
        </p:nvSpPr>
        <p:spPr>
          <a:xfrm>
            <a:off x="958850" y="2480892"/>
            <a:ext cx="3586163" cy="53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5" type="body"/>
          </p:nvPr>
        </p:nvSpPr>
        <p:spPr>
          <a:xfrm>
            <a:off x="958850" y="3011716"/>
            <a:ext cx="3586163" cy="21844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Layout 03b">
  <p:cSld name="Slide Layout 03b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-White.jpg" id="57" name="Google Shape;57;p8"/>
          <p:cNvPicPr preferRelativeResize="0"/>
          <p:nvPr/>
        </p:nvPicPr>
        <p:blipFill rotWithShape="1">
          <a:blip r:embed="rId2">
            <a:alphaModFix/>
          </a:blip>
          <a:srcRect b="0" l="0" r="39999" t="0"/>
          <a:stretch/>
        </p:blipFill>
        <p:spPr>
          <a:xfrm flipH="1">
            <a:off x="3651250" y="0"/>
            <a:ext cx="5486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/>
          <p:nvPr/>
        </p:nvSpPr>
        <p:spPr>
          <a:xfrm flipH="1">
            <a:off x="-19050" y="5139267"/>
            <a:ext cx="5372100" cy="1752600"/>
          </a:xfrm>
          <a:custGeom>
            <a:rect b="b" l="l" r="r" t="t"/>
            <a:pathLst>
              <a:path extrusionOk="0" h="1314450" w="5372100">
                <a:moveTo>
                  <a:pt x="0" y="774700"/>
                </a:moveTo>
                <a:cubicBezTo>
                  <a:pt x="6350" y="770467"/>
                  <a:pt x="1841500" y="956733"/>
                  <a:pt x="1847850" y="952500"/>
                </a:cubicBezTo>
                <a:lnTo>
                  <a:pt x="5353050" y="0"/>
                </a:lnTo>
                <a:lnTo>
                  <a:pt x="5372100" y="1314450"/>
                </a:lnTo>
                <a:lnTo>
                  <a:pt x="0" y="774700"/>
                </a:lnTo>
                <a:close/>
              </a:path>
            </a:pathLst>
          </a:custGeom>
          <a:solidFill>
            <a:srgbClr val="E8020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8"/>
          <p:cNvSpPr/>
          <p:nvPr/>
        </p:nvSpPr>
        <p:spPr>
          <a:xfrm>
            <a:off x="6350" y="5664200"/>
            <a:ext cx="9156700" cy="1219200"/>
          </a:xfrm>
          <a:custGeom>
            <a:rect b="b" l="l" r="r" t="t"/>
            <a:pathLst>
              <a:path extrusionOk="0" h="914400" w="9156700">
                <a:moveTo>
                  <a:pt x="0" y="914400"/>
                </a:moveTo>
                <a:lnTo>
                  <a:pt x="9156700" y="0"/>
                </a:lnTo>
                <a:lnTo>
                  <a:pt x="9144000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E8020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8"/>
          <p:cNvSpPr/>
          <p:nvPr>
            <p:ph idx="2" type="pic"/>
          </p:nvPr>
        </p:nvSpPr>
        <p:spPr>
          <a:xfrm>
            <a:off x="4992431" y="824065"/>
            <a:ext cx="3434018" cy="452462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8"/>
          <p:cNvSpPr txBox="1"/>
          <p:nvPr>
            <p:ph idx="1" type="body"/>
          </p:nvPr>
        </p:nvSpPr>
        <p:spPr>
          <a:xfrm>
            <a:off x="734546" y="1834634"/>
            <a:ext cx="3586163" cy="711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3" type="body"/>
          </p:nvPr>
        </p:nvSpPr>
        <p:spPr>
          <a:xfrm>
            <a:off x="734546" y="2480892"/>
            <a:ext cx="3586163" cy="53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4" type="body"/>
          </p:nvPr>
        </p:nvSpPr>
        <p:spPr>
          <a:xfrm>
            <a:off x="734546" y="3011716"/>
            <a:ext cx="3586163" cy="21844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jpg"/><Relationship Id="rId5" Type="http://schemas.openxmlformats.org/officeDocument/2006/relationships/image" Target="../media/image10.jpg"/><Relationship Id="rId6" Type="http://schemas.openxmlformats.org/officeDocument/2006/relationships/image" Target="../media/image5.jpg"/><Relationship Id="rId7" Type="http://schemas.openxmlformats.org/officeDocument/2006/relationships/image" Target="../media/image8.png"/><Relationship Id="rId8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SUN_Logo.png" id="69" name="Google Shape;69;p9"/>
          <p:cNvPicPr preferRelativeResize="0"/>
          <p:nvPr/>
        </p:nvPicPr>
        <p:blipFill rotWithShape="1">
          <a:blip r:embed="rId3">
            <a:alphaModFix/>
          </a:blip>
          <a:srcRect b="31054" l="0" r="0" t="31055"/>
          <a:stretch/>
        </p:blipFill>
        <p:spPr>
          <a:xfrm>
            <a:off x="7869959" y="6181823"/>
            <a:ext cx="912182" cy="345590"/>
          </a:xfrm>
          <a:custGeom>
            <a:rect b="b" l="l" r="r" t="t"/>
            <a:pathLst>
              <a:path extrusionOk="0" h="3483803" w="9195479">
                <a:moveTo>
                  <a:pt x="4577901" y="0"/>
                </a:moveTo>
                <a:lnTo>
                  <a:pt x="9179990" y="766914"/>
                </a:lnTo>
                <a:lnTo>
                  <a:pt x="9195479" y="3483803"/>
                </a:lnTo>
                <a:lnTo>
                  <a:pt x="24194" y="3464255"/>
                </a:lnTo>
                <a:lnTo>
                  <a:pt x="0" y="774151"/>
                </a:lnTo>
                <a:lnTo>
                  <a:pt x="457790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0" name="Google Shape;70;p9"/>
          <p:cNvSpPr txBox="1"/>
          <p:nvPr>
            <p:ph type="ctrTitle"/>
          </p:nvPr>
        </p:nvSpPr>
        <p:spPr>
          <a:xfrm>
            <a:off x="697444" y="609602"/>
            <a:ext cx="7772400" cy="1947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nstantia"/>
              <a:buNone/>
            </a:pPr>
            <a:r>
              <a:rPr lang="en-US" sz="4400">
                <a:latin typeface="Constantia"/>
                <a:ea typeface="Constantia"/>
                <a:cs typeface="Constantia"/>
                <a:sym typeface="Constantia"/>
              </a:rPr>
              <a:t>COMP 490/L</a:t>
            </a:r>
            <a:br>
              <a:rPr lang="en-US" sz="4400">
                <a:latin typeface="Constantia"/>
                <a:ea typeface="Constantia"/>
                <a:cs typeface="Constantia"/>
                <a:sym typeface="Constantia"/>
              </a:rPr>
            </a:br>
            <a:r>
              <a:rPr lang="en-US" sz="4400">
                <a:latin typeface="Constantia"/>
                <a:ea typeface="Constantia"/>
                <a:cs typeface="Constantia"/>
                <a:sym typeface="Constantia"/>
              </a:rPr>
              <a:t>Senior Design Project</a:t>
            </a:r>
            <a:br>
              <a:rPr lang="en-US" sz="4400">
                <a:latin typeface="Constantia"/>
                <a:ea typeface="Constantia"/>
                <a:cs typeface="Constantia"/>
                <a:sym typeface="Constantia"/>
              </a:rPr>
            </a:br>
            <a:r>
              <a:rPr lang="en-US" sz="4400">
                <a:latin typeface="Constantia"/>
                <a:ea typeface="Constantia"/>
                <a:cs typeface="Constantia"/>
                <a:sym typeface="Constantia"/>
              </a:rPr>
              <a:t>Fall 2023 </a:t>
            </a:r>
            <a:br>
              <a:rPr lang="en-US" sz="4400">
                <a:latin typeface="Constantia"/>
                <a:ea typeface="Constantia"/>
                <a:cs typeface="Constantia"/>
                <a:sym typeface="Constantia"/>
              </a:rPr>
            </a:br>
            <a:r>
              <a:rPr lang="en-US" sz="4400">
                <a:latin typeface="Constantia"/>
                <a:ea typeface="Constantia"/>
                <a:cs typeface="Constantia"/>
                <a:sym typeface="Constantia"/>
              </a:rPr>
              <a:t>Project Proposal</a:t>
            </a:r>
            <a:endParaRPr b="1" sz="4400"/>
          </a:p>
        </p:txBody>
      </p:sp>
      <p:sp>
        <p:nvSpPr>
          <p:cNvPr id="71" name="Google Shape;71;p9"/>
          <p:cNvSpPr txBox="1"/>
          <p:nvPr/>
        </p:nvSpPr>
        <p:spPr>
          <a:xfrm>
            <a:off x="1568599" y="3688135"/>
            <a:ext cx="6235402" cy="1362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99A0"/>
              </a:buClr>
              <a:buSzPct val="100000"/>
              <a:buFont typeface="Arial"/>
              <a:buNone/>
            </a:pPr>
            <a:r>
              <a:rPr b="1" i="0" lang="en-US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Group Name: </a:t>
            </a:r>
            <a:r>
              <a:rPr b="1" lang="en-US" sz="3600">
                <a:solidFill>
                  <a:schemeClr val="lt1"/>
                </a:solidFill>
              </a:rPr>
              <a:t>JavaTheHutts</a:t>
            </a:r>
            <a:endParaRPr/>
          </a:p>
          <a:p>
            <a:pPr indent="0" lvl="0" marL="0" marR="0" rtl="0" algn="ctr">
              <a:spcBef>
                <a:spcPts val="720"/>
              </a:spcBef>
              <a:spcAft>
                <a:spcPts val="0"/>
              </a:spcAft>
              <a:buClr>
                <a:srgbClr val="FF99A0"/>
              </a:buClr>
              <a:buSzPct val="100000"/>
              <a:buFont typeface="Arial"/>
              <a:buNone/>
            </a:pPr>
            <a:r>
              <a:rPr b="1" i="0" lang="en-US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Team Leader: </a:t>
            </a:r>
            <a:r>
              <a:rPr b="1" lang="en-US" sz="3600">
                <a:solidFill>
                  <a:schemeClr val="lt1"/>
                </a:solidFill>
              </a:rPr>
              <a:t>Jocelyn Mallon</a:t>
            </a:r>
            <a:endParaRPr/>
          </a:p>
        </p:txBody>
      </p:sp>
      <p:sp>
        <p:nvSpPr>
          <p:cNvPr id="72" name="Google Shape;72;p9"/>
          <p:cNvSpPr txBox="1"/>
          <p:nvPr/>
        </p:nvSpPr>
        <p:spPr>
          <a:xfrm>
            <a:off x="1066800" y="4476750"/>
            <a:ext cx="7239000" cy="1047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SUN_Logo.png" id="78" name="Google Shape;78;p10"/>
          <p:cNvPicPr preferRelativeResize="0"/>
          <p:nvPr/>
        </p:nvPicPr>
        <p:blipFill rotWithShape="1">
          <a:blip r:embed="rId3">
            <a:alphaModFix/>
          </a:blip>
          <a:srcRect b="31054" l="0" r="0" t="31055"/>
          <a:stretch/>
        </p:blipFill>
        <p:spPr>
          <a:xfrm>
            <a:off x="7858808" y="6211685"/>
            <a:ext cx="912182" cy="345590"/>
          </a:xfrm>
          <a:custGeom>
            <a:rect b="b" l="l" r="r" t="t"/>
            <a:pathLst>
              <a:path extrusionOk="0" h="3483803" w="9195479">
                <a:moveTo>
                  <a:pt x="4577901" y="0"/>
                </a:moveTo>
                <a:lnTo>
                  <a:pt x="9179990" y="766914"/>
                </a:lnTo>
                <a:lnTo>
                  <a:pt x="9195479" y="3483803"/>
                </a:lnTo>
                <a:lnTo>
                  <a:pt x="24194" y="3464255"/>
                </a:lnTo>
                <a:lnTo>
                  <a:pt x="0" y="774151"/>
                </a:lnTo>
                <a:lnTo>
                  <a:pt x="457790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9" name="Google Shape;79;p10"/>
          <p:cNvSpPr/>
          <p:nvPr/>
        </p:nvSpPr>
        <p:spPr>
          <a:xfrm>
            <a:off x="784500" y="2"/>
            <a:ext cx="73221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D00D2D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  <a:endParaRPr/>
          </a:p>
        </p:txBody>
      </p:sp>
      <p:sp>
        <p:nvSpPr>
          <p:cNvPr id="80" name="Google Shape;80;p10"/>
          <p:cNvSpPr txBox="1"/>
          <p:nvPr>
            <p:ph idx="4" type="body"/>
          </p:nvPr>
        </p:nvSpPr>
        <p:spPr>
          <a:xfrm>
            <a:off x="984900" y="603800"/>
            <a:ext cx="71742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b="1" lang="en-US" sz="2200"/>
              <a:t>Jocelyn Mallon (lead)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b="1" lang="en-US" sz="2200"/>
              <a:t>Michael DeSantiago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b="1" lang="en-US" sz="2200"/>
              <a:t>Erick Barron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b="1" lang="en-US" sz="2200"/>
              <a:t>Emiliano Viernes 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b="1" lang="en-US" sz="2200"/>
              <a:t>Yosuf Pashtoonwar</a:t>
            </a:r>
            <a:endParaRPr b="1" sz="2200"/>
          </a:p>
          <a:p>
            <a:pPr indent="-146050" lvl="0" marL="2857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1" sz="2200">
              <a:solidFill>
                <a:srgbClr val="D00D2D"/>
              </a:solidFill>
            </a:endParaRPr>
          </a:p>
          <a:p>
            <a:pPr indent="-146050" lvl="0" marL="2857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1" sz="2200"/>
          </a:p>
          <a:p>
            <a:pPr indent="-203200" lvl="1" marL="10858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urier New"/>
              <a:buNone/>
            </a:pPr>
            <a:r>
              <a:t/>
            </a:r>
            <a:endParaRPr b="1" sz="2200"/>
          </a:p>
          <a:p>
            <a:pPr indent="-215900" lvl="1" marL="10858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None/>
            </a:pPr>
            <a:r>
              <a:t/>
            </a:r>
            <a:endParaRPr b="1" sz="2000"/>
          </a:p>
          <a:p>
            <a:pPr indent="-158750" lvl="1" marL="10287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/>
          </a:p>
          <a:p>
            <a:pPr indent="-158750" lvl="1" marL="10287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/>
          </a:p>
          <a:p>
            <a:pPr indent="-158750" lvl="1" marL="10287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/>
          </a:p>
        </p:txBody>
      </p:sp>
      <p:sp>
        <p:nvSpPr>
          <p:cNvPr id="81" name="Google Shape;81;p10"/>
          <p:cNvSpPr/>
          <p:nvPr/>
        </p:nvSpPr>
        <p:spPr>
          <a:xfrm>
            <a:off x="2510575" y="4418400"/>
            <a:ext cx="912300" cy="863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0"/>
          <p:cNvSpPr/>
          <p:nvPr/>
        </p:nvSpPr>
        <p:spPr>
          <a:xfrm>
            <a:off x="3892100" y="4418400"/>
            <a:ext cx="912300" cy="81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0"/>
          <p:cNvSpPr/>
          <p:nvPr/>
        </p:nvSpPr>
        <p:spPr>
          <a:xfrm>
            <a:off x="5507600" y="4418400"/>
            <a:ext cx="912300" cy="81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0"/>
          <p:cNvSpPr/>
          <p:nvPr/>
        </p:nvSpPr>
        <p:spPr>
          <a:xfrm>
            <a:off x="7246800" y="4391850"/>
            <a:ext cx="912300" cy="81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0"/>
          <p:cNvPicPr preferRelativeResize="0"/>
          <p:nvPr/>
        </p:nvPicPr>
        <p:blipFill rotWithShape="1">
          <a:blip r:embed="rId4">
            <a:alphaModFix/>
          </a:blip>
          <a:srcRect b="18857" l="9428" r="9428" t="0"/>
          <a:stretch/>
        </p:blipFill>
        <p:spPr>
          <a:xfrm>
            <a:off x="1129050" y="4369800"/>
            <a:ext cx="912300" cy="912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6" name="Google Shape;86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2100" y="4418400"/>
            <a:ext cx="912300" cy="815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7" name="Google Shape;87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10575" y="4398125"/>
            <a:ext cx="912300" cy="912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8" name="Google Shape;88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01875" y="4359750"/>
            <a:ext cx="923400" cy="879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9" name="Google Shape;89;p1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22750" y="4231225"/>
            <a:ext cx="1036200" cy="1161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SUN_Logo.png" id="95" name="Google Shape;95;p11"/>
          <p:cNvPicPr preferRelativeResize="0"/>
          <p:nvPr/>
        </p:nvPicPr>
        <p:blipFill rotWithShape="1">
          <a:blip r:embed="rId3">
            <a:alphaModFix/>
          </a:blip>
          <a:srcRect b="31054" l="0" r="0" t="31055"/>
          <a:stretch/>
        </p:blipFill>
        <p:spPr>
          <a:xfrm>
            <a:off x="7858808" y="6211685"/>
            <a:ext cx="912182" cy="345590"/>
          </a:xfrm>
          <a:custGeom>
            <a:rect b="b" l="l" r="r" t="t"/>
            <a:pathLst>
              <a:path extrusionOk="0" h="3483803" w="9195479">
                <a:moveTo>
                  <a:pt x="4577901" y="0"/>
                </a:moveTo>
                <a:lnTo>
                  <a:pt x="9179990" y="766914"/>
                </a:lnTo>
                <a:lnTo>
                  <a:pt x="9195479" y="3483803"/>
                </a:lnTo>
                <a:lnTo>
                  <a:pt x="24194" y="3464255"/>
                </a:lnTo>
                <a:lnTo>
                  <a:pt x="0" y="774151"/>
                </a:lnTo>
                <a:lnTo>
                  <a:pt x="457790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6" name="Google Shape;96;p11"/>
          <p:cNvSpPr/>
          <p:nvPr/>
        </p:nvSpPr>
        <p:spPr>
          <a:xfrm>
            <a:off x="784494" y="1609"/>
            <a:ext cx="7322179" cy="10064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D00D2D"/>
                </a:solidFill>
                <a:latin typeface="Arial"/>
                <a:ea typeface="Arial"/>
                <a:cs typeface="Arial"/>
                <a:sym typeface="Arial"/>
              </a:rPr>
              <a:t>Project Summary</a:t>
            </a:r>
            <a:endParaRPr/>
          </a:p>
        </p:txBody>
      </p:sp>
      <p:sp>
        <p:nvSpPr>
          <p:cNvPr id="97" name="Google Shape;97;p11"/>
          <p:cNvSpPr txBox="1"/>
          <p:nvPr>
            <p:ph idx="4" type="body"/>
          </p:nvPr>
        </p:nvSpPr>
        <p:spPr>
          <a:xfrm>
            <a:off x="932329" y="841829"/>
            <a:ext cx="7174344" cy="5369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1" sz="2200">
              <a:solidFill>
                <a:srgbClr val="D00D2D"/>
              </a:solidFill>
            </a:endParaRPr>
          </a:p>
          <a:p>
            <a:pPr indent="-285750" lvl="0" marL="2857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/>
              <a:t>Create a cross platform (mobile and web based) application that allows users to upload/serve images and text to a wireless display, powered by Raspberry pi.</a:t>
            </a:r>
            <a:endParaRPr b="1" sz="2200"/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285750" lvl="0" marL="2857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/>
              <a:t>Create a simple smart display, accessible over bluetooth and wifi, using affordable, readily available off the shelf hardware.</a:t>
            </a:r>
            <a:endParaRPr b="1" sz="2200"/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285750" lvl="0" marL="2857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/>
              <a:t>Create mobile and web-based applications to interact with/control the display.</a:t>
            </a:r>
            <a:endParaRPr b="1" sz="2200"/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203200" lvl="1" marL="10858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urier New"/>
              <a:buNone/>
            </a:pPr>
            <a:r>
              <a:t/>
            </a:r>
            <a:endParaRPr b="1" sz="2200"/>
          </a:p>
          <a:p>
            <a:pPr indent="-215900" lvl="1" marL="10858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None/>
            </a:pPr>
            <a:r>
              <a:t/>
            </a:r>
            <a:endParaRPr b="1" sz="2000"/>
          </a:p>
          <a:p>
            <a:pPr indent="-158750" lvl="1" marL="10287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/>
          </a:p>
          <a:p>
            <a:pPr indent="-158750" lvl="1" marL="10287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/>
          </a:p>
          <a:p>
            <a:pPr indent="-158750" lvl="1" marL="10287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SUN_Logo.png" id="103" name="Google Shape;103;p12"/>
          <p:cNvPicPr preferRelativeResize="0"/>
          <p:nvPr/>
        </p:nvPicPr>
        <p:blipFill rotWithShape="1">
          <a:blip r:embed="rId3">
            <a:alphaModFix/>
          </a:blip>
          <a:srcRect b="31054" l="0" r="0" t="31054"/>
          <a:stretch/>
        </p:blipFill>
        <p:spPr>
          <a:xfrm>
            <a:off x="7858808" y="6211685"/>
            <a:ext cx="919548" cy="348380"/>
          </a:xfrm>
          <a:custGeom>
            <a:rect b="b" l="l" r="r" t="t"/>
            <a:pathLst>
              <a:path extrusionOk="0" h="3483803" w="9195479">
                <a:moveTo>
                  <a:pt x="4577901" y="0"/>
                </a:moveTo>
                <a:lnTo>
                  <a:pt x="9179990" y="766914"/>
                </a:lnTo>
                <a:lnTo>
                  <a:pt x="9195479" y="3483803"/>
                </a:lnTo>
                <a:lnTo>
                  <a:pt x="24194" y="3464255"/>
                </a:lnTo>
                <a:lnTo>
                  <a:pt x="0" y="774151"/>
                </a:lnTo>
                <a:lnTo>
                  <a:pt x="457790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4" name="Google Shape;104;p12"/>
          <p:cNvSpPr/>
          <p:nvPr/>
        </p:nvSpPr>
        <p:spPr>
          <a:xfrm>
            <a:off x="784494" y="1609"/>
            <a:ext cx="73221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D00D2D"/>
                </a:solidFill>
              </a:rPr>
              <a:t>Background Project Summary</a:t>
            </a:r>
            <a:endParaRPr/>
          </a:p>
        </p:txBody>
      </p:sp>
      <p:sp>
        <p:nvSpPr>
          <p:cNvPr id="105" name="Google Shape;105;p12"/>
          <p:cNvSpPr txBox="1"/>
          <p:nvPr>
            <p:ph idx="4" type="body"/>
          </p:nvPr>
        </p:nvSpPr>
        <p:spPr>
          <a:xfrm>
            <a:off x="932329" y="841829"/>
            <a:ext cx="7174200" cy="5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1" sz="2200">
              <a:solidFill>
                <a:srgbClr val="D00D2D"/>
              </a:solidFill>
            </a:endParaRPr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b="1" lang="en-US" sz="2000"/>
              <a:t>The teams experience spanned a wide variety, in order to maximize potential we chose to spread our expertise into a divide-and-conquer approach.</a:t>
            </a:r>
            <a:endParaRPr b="1" sz="20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b="1" lang="en-US" sz="2000"/>
              <a:t>The team displayed an eagerness to work with app development as well as interest in organizational work spanning from web dev to hardware applications.</a:t>
            </a:r>
            <a:endParaRPr b="1" sz="20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b="1" lang="en-US" sz="2000"/>
              <a:t>The mobile and visual components could be used in a wide variety of real life applications such as customizable displays you see in stores/venues, digital notice boards, or simply personal use to decorate a space for the user.</a:t>
            </a:r>
            <a:endParaRPr b="1" sz="2000"/>
          </a:p>
          <a:p>
            <a:pPr indent="0" lvl="0" marL="4572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SUN_Logo.png" id="111" name="Google Shape;111;p13"/>
          <p:cNvPicPr preferRelativeResize="0"/>
          <p:nvPr/>
        </p:nvPicPr>
        <p:blipFill rotWithShape="1">
          <a:blip r:embed="rId3">
            <a:alphaModFix/>
          </a:blip>
          <a:srcRect b="31054" l="0" r="0" t="31055"/>
          <a:stretch/>
        </p:blipFill>
        <p:spPr>
          <a:xfrm>
            <a:off x="7858808" y="6211685"/>
            <a:ext cx="912182" cy="345590"/>
          </a:xfrm>
          <a:custGeom>
            <a:rect b="b" l="l" r="r" t="t"/>
            <a:pathLst>
              <a:path extrusionOk="0" h="3483803" w="9195479">
                <a:moveTo>
                  <a:pt x="4577901" y="0"/>
                </a:moveTo>
                <a:lnTo>
                  <a:pt x="9179990" y="766914"/>
                </a:lnTo>
                <a:lnTo>
                  <a:pt x="9195479" y="3483803"/>
                </a:lnTo>
                <a:lnTo>
                  <a:pt x="24194" y="3464255"/>
                </a:lnTo>
                <a:lnTo>
                  <a:pt x="0" y="774151"/>
                </a:lnTo>
                <a:lnTo>
                  <a:pt x="457790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2" name="Google Shape;112;p13"/>
          <p:cNvSpPr/>
          <p:nvPr/>
        </p:nvSpPr>
        <p:spPr>
          <a:xfrm>
            <a:off x="784494" y="1609"/>
            <a:ext cx="7322179" cy="10064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D00D2D"/>
                </a:solidFill>
              </a:rPr>
              <a:t>Team </a:t>
            </a:r>
            <a:r>
              <a:rPr b="1" lang="en-US" sz="3600">
                <a:solidFill>
                  <a:srgbClr val="D00D2D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r>
              <a:rPr b="1" lang="en-US" sz="3600">
                <a:solidFill>
                  <a:srgbClr val="D00D2D"/>
                </a:solidFill>
              </a:rPr>
              <a:t> Skills</a:t>
            </a:r>
            <a:r>
              <a:rPr b="1" lang="en-US" sz="3600">
                <a:solidFill>
                  <a:srgbClr val="D00D2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13" name="Google Shape;113;p13"/>
          <p:cNvSpPr txBox="1"/>
          <p:nvPr>
            <p:ph idx="4" type="body"/>
          </p:nvPr>
        </p:nvSpPr>
        <p:spPr>
          <a:xfrm>
            <a:off x="932329" y="841829"/>
            <a:ext cx="7174344" cy="5369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1" sz="2200">
              <a:solidFill>
                <a:srgbClr val="D00D2D"/>
              </a:solidFill>
            </a:endParaRPr>
          </a:p>
          <a:p>
            <a:pPr indent="-285750" lvl="0" marL="2857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/>
              <a:t>All group members have worked on web based or desktop apps in their 380 class and have also gained experience working in groups.</a:t>
            </a:r>
            <a:endParaRPr b="1" sz="2200"/>
          </a:p>
          <a:p>
            <a:pPr indent="-285750" lvl="0" marL="285750" rtl="0" algn="l">
              <a:spcBef>
                <a:spcPts val="440"/>
              </a:spcBef>
              <a:spcAft>
                <a:spcPts val="0"/>
              </a:spcAft>
              <a:buSzPts val="2200"/>
              <a:buChar char="•"/>
            </a:pPr>
            <a:r>
              <a:rPr b="1" lang="en-US" sz="2200"/>
              <a:t>Group has an eagerness to learn and with the information out there and professor we feel any background knowledge we currently don’t have can be obtained.</a:t>
            </a:r>
            <a:endParaRPr b="1" sz="2200"/>
          </a:p>
          <a:p>
            <a:pPr indent="-285750" lvl="0" marL="285750" rtl="0" algn="l">
              <a:spcBef>
                <a:spcPts val="440"/>
              </a:spcBef>
              <a:spcAft>
                <a:spcPts val="0"/>
              </a:spcAft>
              <a:buSzPts val="2200"/>
              <a:buChar char="•"/>
            </a:pPr>
            <a:r>
              <a:rPr b="1" lang="en-US" sz="2200"/>
              <a:t>Some group members have background using swift and working on ios apps. Others have experience with android apps which we feel is valuable experience.</a:t>
            </a:r>
            <a:endParaRPr b="1" sz="2200"/>
          </a:p>
          <a:p>
            <a:pPr indent="-285750" lvl="0" marL="285750" rtl="0" algn="l">
              <a:spcBef>
                <a:spcPts val="440"/>
              </a:spcBef>
              <a:spcAft>
                <a:spcPts val="0"/>
              </a:spcAft>
              <a:buSzPts val="2200"/>
              <a:buChar char="•"/>
            </a:pPr>
            <a:r>
              <a:rPr b="1" lang="en-US" sz="2200"/>
              <a:t>Two group </a:t>
            </a:r>
            <a:r>
              <a:rPr b="1" lang="en-US" sz="2200"/>
              <a:t>members</a:t>
            </a:r>
            <a:r>
              <a:rPr b="1" lang="en-US" sz="2200"/>
              <a:t> have had industry or internship experience.</a:t>
            </a:r>
            <a:endParaRPr b="1" sz="2200"/>
          </a:p>
          <a:p>
            <a:pPr indent="-203200" lvl="1" marL="10858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urier New"/>
              <a:buNone/>
            </a:pPr>
            <a:r>
              <a:t/>
            </a:r>
            <a:endParaRPr b="1" sz="2200"/>
          </a:p>
          <a:p>
            <a:pPr indent="-215900" lvl="1" marL="10858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None/>
            </a:pPr>
            <a:r>
              <a:t/>
            </a:r>
            <a:endParaRPr b="1" sz="2000"/>
          </a:p>
          <a:p>
            <a:pPr indent="-158750" lvl="1" marL="10287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/>
          </a:p>
          <a:p>
            <a:pPr indent="-158750" lvl="1" marL="10287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/>
          </a:p>
          <a:p>
            <a:pPr indent="-158750" lvl="1" marL="10287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SUN_Logo.png" id="119" name="Google Shape;119;p14"/>
          <p:cNvPicPr preferRelativeResize="0"/>
          <p:nvPr/>
        </p:nvPicPr>
        <p:blipFill rotWithShape="1">
          <a:blip r:embed="rId3">
            <a:alphaModFix/>
          </a:blip>
          <a:srcRect b="31054" l="0" r="0" t="31055"/>
          <a:stretch/>
        </p:blipFill>
        <p:spPr>
          <a:xfrm>
            <a:off x="7858808" y="6211685"/>
            <a:ext cx="912182" cy="345590"/>
          </a:xfrm>
          <a:custGeom>
            <a:rect b="b" l="l" r="r" t="t"/>
            <a:pathLst>
              <a:path extrusionOk="0" h="3483803" w="9195479">
                <a:moveTo>
                  <a:pt x="4577901" y="0"/>
                </a:moveTo>
                <a:lnTo>
                  <a:pt x="9179990" y="766914"/>
                </a:lnTo>
                <a:lnTo>
                  <a:pt x="9195479" y="3483803"/>
                </a:lnTo>
                <a:lnTo>
                  <a:pt x="24194" y="3464255"/>
                </a:lnTo>
                <a:lnTo>
                  <a:pt x="0" y="774151"/>
                </a:lnTo>
                <a:lnTo>
                  <a:pt x="457790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0" name="Google Shape;120;p14"/>
          <p:cNvSpPr/>
          <p:nvPr/>
        </p:nvSpPr>
        <p:spPr>
          <a:xfrm>
            <a:off x="784494" y="1609"/>
            <a:ext cx="7322179" cy="859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D00D2D"/>
                </a:solidFill>
                <a:latin typeface="Arial"/>
                <a:ea typeface="Arial"/>
                <a:cs typeface="Arial"/>
                <a:sym typeface="Arial"/>
              </a:rPr>
              <a:t>Project Importance</a:t>
            </a:r>
            <a:endParaRPr/>
          </a:p>
        </p:txBody>
      </p:sp>
      <p:sp>
        <p:nvSpPr>
          <p:cNvPr id="121" name="Google Shape;121;p14"/>
          <p:cNvSpPr/>
          <p:nvPr/>
        </p:nvSpPr>
        <p:spPr>
          <a:xfrm>
            <a:off x="347870" y="794802"/>
            <a:ext cx="8249477" cy="53245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</a:rPr>
              <a:t>Many of our group members enjoy tinkering with diy </a:t>
            </a:r>
            <a:r>
              <a:rPr b="1" lang="en-US" sz="2200">
                <a:solidFill>
                  <a:schemeClr val="dk1"/>
                </a:solidFill>
              </a:rPr>
              <a:t>hardware, so the chance to create a functional hardware &amp; software product is exciting.</a:t>
            </a:r>
            <a:endParaRPr b="1" sz="22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b="1" lang="en-US" sz="2200">
                <a:solidFill>
                  <a:schemeClr val="dk1"/>
                </a:solidFill>
              </a:rPr>
              <a:t>Using affordable, off the shelf hardware can hopefully open up programmable/smart displays to a wider audience.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b="1" lang="en-US" sz="2200">
                <a:solidFill>
                  <a:schemeClr val="dk1"/>
                </a:solidFill>
              </a:rPr>
              <a:t>Possible use-cases/environments range from smart home displays, to digital picture/art frames, even potential use in advertising/signage.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b="1" lang="en-US" sz="2200">
                <a:solidFill>
                  <a:schemeClr val="dk1"/>
                </a:solidFill>
              </a:rPr>
              <a:t>Project we can continue to learn from and be proud to put on our resumes.</a:t>
            </a:r>
            <a:endParaRPr b="1" sz="22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D00D2D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rgbClr val="0563C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SUN_Logo.png" id="127" name="Google Shape;127;p15"/>
          <p:cNvPicPr preferRelativeResize="0"/>
          <p:nvPr/>
        </p:nvPicPr>
        <p:blipFill rotWithShape="1">
          <a:blip r:embed="rId3">
            <a:alphaModFix/>
          </a:blip>
          <a:srcRect b="31054" l="0" r="0" t="31055"/>
          <a:stretch/>
        </p:blipFill>
        <p:spPr>
          <a:xfrm>
            <a:off x="7858808" y="6211685"/>
            <a:ext cx="912182" cy="345590"/>
          </a:xfrm>
          <a:custGeom>
            <a:rect b="b" l="l" r="r" t="t"/>
            <a:pathLst>
              <a:path extrusionOk="0" h="3483803" w="9195479">
                <a:moveTo>
                  <a:pt x="4577901" y="0"/>
                </a:moveTo>
                <a:lnTo>
                  <a:pt x="9179990" y="766914"/>
                </a:lnTo>
                <a:lnTo>
                  <a:pt x="9195479" y="3483803"/>
                </a:lnTo>
                <a:lnTo>
                  <a:pt x="24194" y="3464255"/>
                </a:lnTo>
                <a:lnTo>
                  <a:pt x="0" y="774151"/>
                </a:lnTo>
                <a:lnTo>
                  <a:pt x="457790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8" name="Google Shape;128;p15"/>
          <p:cNvSpPr/>
          <p:nvPr/>
        </p:nvSpPr>
        <p:spPr>
          <a:xfrm>
            <a:off x="784494" y="1609"/>
            <a:ext cx="7322179" cy="859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D00D2D"/>
                </a:solidFill>
                <a:latin typeface="Arial"/>
                <a:ea typeface="Arial"/>
                <a:cs typeface="Arial"/>
                <a:sym typeface="Arial"/>
              </a:rPr>
              <a:t>Project Impact</a:t>
            </a:r>
            <a:endParaRPr/>
          </a:p>
        </p:txBody>
      </p:sp>
      <p:sp>
        <p:nvSpPr>
          <p:cNvPr id="129" name="Google Shape;129;p15"/>
          <p:cNvSpPr/>
          <p:nvPr/>
        </p:nvSpPr>
        <p:spPr>
          <a:xfrm>
            <a:off x="347870" y="794802"/>
            <a:ext cx="8249477" cy="652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b="1" lang="en-US" sz="2200">
                <a:solidFill>
                  <a:schemeClr val="dk1"/>
                </a:solidFill>
              </a:rPr>
              <a:t>Through the usage of physical hardware components and software development our team will be able to create a modern approach to advertising and marketing.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b="1" lang="en-US" sz="2200">
                <a:solidFill>
                  <a:schemeClr val="dk1"/>
                </a:solidFill>
              </a:rPr>
              <a:t>This approach not only enhances brand engagement by creating new age digital publicity but also allows businesses to be more responsive and agile in marketing strategies.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b="1" lang="en-US" sz="2200">
                <a:solidFill>
                  <a:schemeClr val="dk1"/>
                </a:solidFill>
              </a:rPr>
              <a:t>Realtime data is able to be leveraged for timely adaptations therefore creating more </a:t>
            </a:r>
            <a:r>
              <a:rPr b="1" lang="en-US" sz="2200">
                <a:solidFill>
                  <a:schemeClr val="dk1"/>
                </a:solidFill>
              </a:rPr>
              <a:t>accessible</a:t>
            </a:r>
            <a:r>
              <a:rPr b="1" lang="en-US" sz="2200">
                <a:solidFill>
                  <a:schemeClr val="dk1"/>
                </a:solidFill>
              </a:rPr>
              <a:t> marketing messages with a variety of accommodations.</a:t>
            </a:r>
            <a:endParaRPr b="1" sz="2200">
              <a:solidFill>
                <a:schemeClr val="dk1"/>
              </a:solidFill>
            </a:endParaRPr>
          </a:p>
          <a:p>
            <a:pPr indent="-279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D00D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79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D00D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79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D00D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D00D2D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rgbClr val="0563C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SUN_Logo.png" id="135" name="Google Shape;135;p16"/>
          <p:cNvPicPr preferRelativeResize="0"/>
          <p:nvPr/>
        </p:nvPicPr>
        <p:blipFill rotWithShape="1">
          <a:blip r:embed="rId3">
            <a:alphaModFix/>
          </a:blip>
          <a:srcRect b="31054" l="0" r="0" t="31055"/>
          <a:stretch/>
        </p:blipFill>
        <p:spPr>
          <a:xfrm>
            <a:off x="7858808" y="6211685"/>
            <a:ext cx="912182" cy="345590"/>
          </a:xfrm>
          <a:custGeom>
            <a:rect b="b" l="l" r="r" t="t"/>
            <a:pathLst>
              <a:path extrusionOk="0" h="3483803" w="9195479">
                <a:moveTo>
                  <a:pt x="4577901" y="0"/>
                </a:moveTo>
                <a:lnTo>
                  <a:pt x="9179990" y="766914"/>
                </a:lnTo>
                <a:lnTo>
                  <a:pt x="9195479" y="3483803"/>
                </a:lnTo>
                <a:lnTo>
                  <a:pt x="24194" y="3464255"/>
                </a:lnTo>
                <a:lnTo>
                  <a:pt x="0" y="774151"/>
                </a:lnTo>
                <a:lnTo>
                  <a:pt x="457790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6" name="Google Shape;136;p16"/>
          <p:cNvSpPr/>
          <p:nvPr/>
        </p:nvSpPr>
        <p:spPr>
          <a:xfrm>
            <a:off x="784494" y="1609"/>
            <a:ext cx="7322179" cy="859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D00D2D"/>
                </a:solidFill>
                <a:latin typeface="Arial"/>
                <a:ea typeface="Arial"/>
                <a:cs typeface="Arial"/>
                <a:sym typeface="Arial"/>
              </a:rPr>
              <a:t>Project Approach</a:t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347870" y="794802"/>
            <a:ext cx="8249477" cy="68634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</a:rPr>
              <a:t>The hardware component will be driven by the raspberry pi pico and circuit-python, using readily available LCD, OLED, and/or epaper displays.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b="1" lang="en-US" sz="2200">
                <a:solidFill>
                  <a:schemeClr val="dk1"/>
                </a:solidFill>
              </a:rPr>
              <a:t>The iOS application will be fully native using Swift and SwiftUI, and the OS provided Bluetooth and WiFi networking stacks.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b="1" lang="en-US" sz="2200">
                <a:solidFill>
                  <a:schemeClr val="dk1"/>
                </a:solidFill>
              </a:rPr>
              <a:t>The web application is currently undecided, but the two competing technologies we’re investigating are Java with SpringBoot, and Python with Flask.</a:t>
            </a:r>
            <a:endParaRPr b="1" sz="2200">
              <a:solidFill>
                <a:schemeClr val="dk1"/>
              </a:solidFill>
            </a:endParaRPr>
          </a:p>
          <a:p>
            <a:pPr indent="-279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D00D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79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D00D2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D00D2D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rgbClr val="0563C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SUN_Logo.png" id="143" name="Google Shape;143;p17"/>
          <p:cNvPicPr preferRelativeResize="0"/>
          <p:nvPr/>
        </p:nvPicPr>
        <p:blipFill rotWithShape="1">
          <a:blip r:embed="rId3">
            <a:alphaModFix/>
          </a:blip>
          <a:srcRect b="31054" l="0" r="0" t="31055"/>
          <a:stretch/>
        </p:blipFill>
        <p:spPr>
          <a:xfrm>
            <a:off x="7858808" y="6211685"/>
            <a:ext cx="912182" cy="345590"/>
          </a:xfrm>
          <a:custGeom>
            <a:rect b="b" l="l" r="r" t="t"/>
            <a:pathLst>
              <a:path extrusionOk="0" h="3483803" w="9195479">
                <a:moveTo>
                  <a:pt x="4577901" y="0"/>
                </a:moveTo>
                <a:lnTo>
                  <a:pt x="9179990" y="766914"/>
                </a:lnTo>
                <a:lnTo>
                  <a:pt x="9195479" y="3483803"/>
                </a:lnTo>
                <a:lnTo>
                  <a:pt x="24194" y="3464255"/>
                </a:lnTo>
                <a:lnTo>
                  <a:pt x="0" y="774151"/>
                </a:lnTo>
                <a:lnTo>
                  <a:pt x="457790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4" name="Google Shape;144;p17"/>
          <p:cNvSpPr/>
          <p:nvPr/>
        </p:nvSpPr>
        <p:spPr>
          <a:xfrm>
            <a:off x="784494" y="1609"/>
            <a:ext cx="7322179" cy="859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D00D2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7"/>
          <p:cNvSpPr/>
          <p:nvPr/>
        </p:nvSpPr>
        <p:spPr>
          <a:xfrm>
            <a:off x="1253135" y="971550"/>
            <a:ext cx="6388100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rgbClr val="D00D2D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rgbClr val="D00D2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rgbClr val="D00D2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rgbClr val="D00D2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Question mark on green pastel background" id="146" name="Google Shape;14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795347"/>
            <a:ext cx="9144000" cy="3919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neSixtyOverNintey_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